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6" r:id="rId3"/>
    <p:sldId id="257" r:id="rId4"/>
    <p:sldId id="288" r:id="rId5"/>
    <p:sldId id="293" r:id="rId6"/>
    <p:sldId id="271" r:id="rId7"/>
    <p:sldId id="307" r:id="rId8"/>
    <p:sldId id="291" r:id="rId9"/>
    <p:sldId id="292" r:id="rId10"/>
    <p:sldId id="289" r:id="rId11"/>
    <p:sldId id="290" r:id="rId12"/>
    <p:sldId id="305" r:id="rId13"/>
    <p:sldId id="265" r:id="rId14"/>
    <p:sldId id="281" r:id="rId15"/>
    <p:sldId id="295" r:id="rId16"/>
    <p:sldId id="296" r:id="rId17"/>
    <p:sldId id="297" r:id="rId18"/>
    <p:sldId id="278" r:id="rId19"/>
    <p:sldId id="279" r:id="rId20"/>
    <p:sldId id="280" r:id="rId21"/>
    <p:sldId id="337" r:id="rId22"/>
    <p:sldId id="298" r:id="rId23"/>
    <p:sldId id="299" r:id="rId24"/>
    <p:sldId id="301" r:id="rId25"/>
    <p:sldId id="300" r:id="rId26"/>
    <p:sldId id="302" r:id="rId27"/>
    <p:sldId id="303" r:id="rId28"/>
    <p:sldId id="287" r:id="rId29"/>
    <p:sldId id="264" r:id="rId30"/>
    <p:sldId id="267" r:id="rId31"/>
    <p:sldId id="266" r:id="rId32"/>
    <p:sldId id="283" r:id="rId33"/>
    <p:sldId id="306" r:id="rId34"/>
    <p:sldId id="308" r:id="rId35"/>
    <p:sldId id="304" r:id="rId36"/>
    <p:sldId id="318" r:id="rId37"/>
    <p:sldId id="261" r:id="rId38"/>
    <p:sldId id="258" r:id="rId39"/>
    <p:sldId id="319" r:id="rId40"/>
    <p:sldId id="285" r:id="rId41"/>
    <p:sldId id="284" r:id="rId42"/>
    <p:sldId id="277" r:id="rId43"/>
    <p:sldId id="320" r:id="rId44"/>
    <p:sldId id="321" r:id="rId45"/>
    <p:sldId id="269" r:id="rId46"/>
    <p:sldId id="322" r:id="rId47"/>
    <p:sldId id="323" r:id="rId48"/>
    <p:sldId id="324" r:id="rId49"/>
    <p:sldId id="325" r:id="rId50"/>
    <p:sldId id="326" r:id="rId51"/>
    <p:sldId id="327" r:id="rId52"/>
    <p:sldId id="328" r:id="rId53"/>
    <p:sldId id="329" r:id="rId54"/>
    <p:sldId id="333" r:id="rId55"/>
    <p:sldId id="330" r:id="rId56"/>
    <p:sldId id="331" r:id="rId57"/>
    <p:sldId id="332" r:id="rId58"/>
    <p:sldId id="273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34" r:id="rId67"/>
    <p:sldId id="335" r:id="rId68"/>
    <p:sldId id="336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741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0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4/4/2021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414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4/4/2021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3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4/4/2021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11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4/4/2021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286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4/4/2021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77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4/4/2021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32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t>4/4/2021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693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4/4/2021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29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4/4/2021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644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4/4/2021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44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t>4/4/2021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52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CD8B30-1B71-45A1-8314-D59C86F581E1}" type="datetime1">
              <a:rPr lang="en-US" smtClean="0"/>
              <a:pPr/>
              <a:t>4/4/2021</a:t>
            </a:fld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94802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AEB66-4AAD-42B5-9004-341D79F822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848630"/>
            <a:ext cx="12192000" cy="2387600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Autofit/>
          </a:bodyPr>
          <a:lstStyle/>
          <a:p>
            <a:r>
              <a:rPr lang="en-U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Confusing Hello</a:t>
            </a:r>
            <a:br>
              <a:rPr lang="en-U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World in JS</a:t>
            </a:r>
            <a:br>
              <a:rPr lang="en-U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AKA</a:t>
            </a:r>
            <a:br>
              <a:rPr lang="en-U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9 Deadly Dwarves</a:t>
            </a:r>
          </a:p>
        </p:txBody>
      </p:sp>
    </p:spTree>
    <p:extLst>
      <p:ext uri="{BB962C8B-B14F-4D97-AF65-F5344CB8AC3E}">
        <p14:creationId xmlns:p14="http://schemas.microsoft.com/office/powerpoint/2010/main" val="3431132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203A14-EDD0-4173-83BB-95E2BA661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628650"/>
            <a:ext cx="11925300" cy="56007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D93E5CF-71C5-43FB-9D27-B228211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B9659-3207-4B31-A607-B8D9D8268075}"/>
              </a:ext>
            </a:extLst>
          </p:cNvPr>
          <p:cNvSpPr txBox="1"/>
          <p:nvPr/>
        </p:nvSpPr>
        <p:spPr>
          <a:xfrm>
            <a:off x="838200" y="1442906"/>
            <a:ext cx="801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Examples: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990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67C259-D77F-417A-B925-307CC760E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4552"/>
            <a:ext cx="12192000" cy="548889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D93E5CF-71C5-43FB-9D27-B228211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B9659-3207-4B31-A607-B8D9D8268075}"/>
              </a:ext>
            </a:extLst>
          </p:cNvPr>
          <p:cNvSpPr txBox="1"/>
          <p:nvPr/>
        </p:nvSpPr>
        <p:spPr>
          <a:xfrm>
            <a:off x="838200" y="1442906"/>
            <a:ext cx="801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Examples: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201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93E5CF-71C5-43FB-9D27-B228211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B9659-3207-4B31-A607-B8D9D8268075}"/>
              </a:ext>
            </a:extLst>
          </p:cNvPr>
          <p:cNvSpPr txBox="1"/>
          <p:nvPr/>
        </p:nvSpPr>
        <p:spPr>
          <a:xfrm>
            <a:off x="1065402" y="1937857"/>
            <a:ext cx="8011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Explanation: </a:t>
            </a:r>
          </a:p>
          <a:p>
            <a:endParaRPr lang="en-US" dirty="0"/>
          </a:p>
          <a:p>
            <a:r>
              <a:rPr lang="en-US" dirty="0"/>
              <a:t>Is a sequence of characters used to represent text.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A6EF6E-8A54-4D18-8A67-7E043D9EFA91}"/>
              </a:ext>
            </a:extLst>
          </p:cNvPr>
          <p:cNvSpPr txBox="1"/>
          <p:nvPr/>
        </p:nvSpPr>
        <p:spPr>
          <a:xfrm>
            <a:off x="1065402" y="3662354"/>
            <a:ext cx="8011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Key Points: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back ticks instead of single or double quotes is faster for concatenation and interpolation.</a:t>
            </a:r>
          </a:p>
        </p:txBody>
      </p:sp>
    </p:spTree>
    <p:extLst>
      <p:ext uri="{BB962C8B-B14F-4D97-AF65-F5344CB8AC3E}">
        <p14:creationId xmlns:p14="http://schemas.microsoft.com/office/powerpoint/2010/main" val="1656441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71292C0-406B-4AE7-99C5-9D91AC1D3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458"/>
            <a:ext cx="12192000" cy="592508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D93E5CF-71C5-43FB-9D27-B228211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B9659-3207-4B31-A607-B8D9D8268075}"/>
              </a:ext>
            </a:extLst>
          </p:cNvPr>
          <p:cNvSpPr txBox="1"/>
          <p:nvPr/>
        </p:nvSpPr>
        <p:spPr>
          <a:xfrm>
            <a:off x="838200" y="1442906"/>
            <a:ext cx="801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Examples: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448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B0D24D4-1C90-4A8D-904C-874FC008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7364"/>
            <a:ext cx="12192000" cy="460327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D93E5CF-71C5-43FB-9D27-B228211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B9659-3207-4B31-A607-B8D9D8268075}"/>
              </a:ext>
            </a:extLst>
          </p:cNvPr>
          <p:cNvSpPr txBox="1"/>
          <p:nvPr/>
        </p:nvSpPr>
        <p:spPr>
          <a:xfrm>
            <a:off x="838200" y="1442906"/>
            <a:ext cx="801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Examples: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045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61AE62-AEB6-4420-A447-C6606A6BF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28650"/>
            <a:ext cx="10820400" cy="56007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D93E5CF-71C5-43FB-9D27-B228211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B9659-3207-4B31-A607-B8D9D8268075}"/>
              </a:ext>
            </a:extLst>
          </p:cNvPr>
          <p:cNvSpPr txBox="1"/>
          <p:nvPr/>
        </p:nvSpPr>
        <p:spPr>
          <a:xfrm>
            <a:off x="838200" y="1442906"/>
            <a:ext cx="801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Examples: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661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E9BB69-CCF3-4209-A6B6-5FFE83C83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4300"/>
            <a:ext cx="10820400" cy="66294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D93E5CF-71C5-43FB-9D27-B228211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B9659-3207-4B31-A607-B8D9D8268075}"/>
              </a:ext>
            </a:extLst>
          </p:cNvPr>
          <p:cNvSpPr txBox="1"/>
          <p:nvPr/>
        </p:nvSpPr>
        <p:spPr>
          <a:xfrm>
            <a:off x="838200" y="1442906"/>
            <a:ext cx="801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Examples: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240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FFF71D-5ADB-420C-9776-BA7F20429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92" y="0"/>
            <a:ext cx="10643016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D93E5CF-71C5-43FB-9D27-B228211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B9659-3207-4B31-A607-B8D9D8268075}"/>
              </a:ext>
            </a:extLst>
          </p:cNvPr>
          <p:cNvSpPr txBox="1"/>
          <p:nvPr/>
        </p:nvSpPr>
        <p:spPr>
          <a:xfrm>
            <a:off x="838200" y="1442906"/>
            <a:ext cx="801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Examples: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736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78FAFFD-3587-4197-99A1-54DAB9B1B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114300"/>
            <a:ext cx="11963400" cy="66294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D93E5CF-71C5-43FB-9D27-B228211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B9659-3207-4B31-A607-B8D9D8268075}"/>
              </a:ext>
            </a:extLst>
          </p:cNvPr>
          <p:cNvSpPr txBox="1"/>
          <p:nvPr/>
        </p:nvSpPr>
        <p:spPr>
          <a:xfrm>
            <a:off x="838200" y="1442906"/>
            <a:ext cx="801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Examples: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935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003042F-EA7C-49D5-A08A-CA0D83DBA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971550"/>
            <a:ext cx="11963400" cy="49149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D93E5CF-71C5-43FB-9D27-B228211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B9659-3207-4B31-A607-B8D9D8268075}"/>
              </a:ext>
            </a:extLst>
          </p:cNvPr>
          <p:cNvSpPr txBox="1"/>
          <p:nvPr/>
        </p:nvSpPr>
        <p:spPr>
          <a:xfrm>
            <a:off x="838200" y="1442906"/>
            <a:ext cx="801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Examples: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14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The Best JavaScript Meme I've Ever Seen, Explained in detail">
            <a:extLst>
              <a:ext uri="{FF2B5EF4-FFF2-40B4-BE49-F238E27FC236}">
                <a16:creationId xmlns:a16="http://schemas.microsoft.com/office/drawing/2014/main" id="{F92035CD-03A1-4386-AF45-CF1CB918F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447" y="503208"/>
            <a:ext cx="6691105" cy="585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9791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DA3076-110A-4253-985D-9260283A9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60" y="0"/>
            <a:ext cx="11767279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D93E5CF-71C5-43FB-9D27-B228211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B9659-3207-4B31-A607-B8D9D8268075}"/>
              </a:ext>
            </a:extLst>
          </p:cNvPr>
          <p:cNvSpPr txBox="1"/>
          <p:nvPr/>
        </p:nvSpPr>
        <p:spPr>
          <a:xfrm>
            <a:off x="838200" y="1442906"/>
            <a:ext cx="801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Examples: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264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93E5CF-71C5-43FB-9D27-B228211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B9659-3207-4B31-A607-B8D9D8268075}"/>
              </a:ext>
            </a:extLst>
          </p:cNvPr>
          <p:cNvSpPr txBox="1"/>
          <p:nvPr/>
        </p:nvSpPr>
        <p:spPr>
          <a:xfrm>
            <a:off x="838200" y="1442906"/>
            <a:ext cx="801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Examples: </a:t>
            </a:r>
          </a:p>
          <a:p>
            <a:endParaRPr lang="en-US" dirty="0"/>
          </a:p>
        </p:txBody>
      </p:sp>
      <p:pic>
        <p:nvPicPr>
          <p:cNvPr id="48130" name="Picture 2" descr="JavaScript is weird | r/ProgrammerHumor | Let's See Who This Really Is |  Know Your Meme">
            <a:extLst>
              <a:ext uri="{FF2B5EF4-FFF2-40B4-BE49-F238E27FC236}">
                <a16:creationId xmlns:a16="http://schemas.microsoft.com/office/drawing/2014/main" id="{6E36E551-EF10-44B4-9903-CFC3A7F76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0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186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93E5CF-71C5-43FB-9D27-B228211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B9659-3207-4B31-A607-B8D9D8268075}"/>
              </a:ext>
            </a:extLst>
          </p:cNvPr>
          <p:cNvSpPr txBox="1"/>
          <p:nvPr/>
        </p:nvSpPr>
        <p:spPr>
          <a:xfrm>
            <a:off x="838200" y="1442906"/>
            <a:ext cx="801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Examples: 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FCB2AD-E485-4B3F-8E51-552521607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1485900"/>
            <a:ext cx="11963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909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93E5CF-71C5-43FB-9D27-B228211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B9659-3207-4B31-A607-B8D9D8268075}"/>
              </a:ext>
            </a:extLst>
          </p:cNvPr>
          <p:cNvSpPr txBox="1"/>
          <p:nvPr/>
        </p:nvSpPr>
        <p:spPr>
          <a:xfrm>
            <a:off x="838200" y="1442906"/>
            <a:ext cx="801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Examples: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5AC105-9505-4B0F-A21B-FFE9631E2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1485900"/>
            <a:ext cx="11963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53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93E5CF-71C5-43FB-9D27-B228211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B9659-3207-4B31-A607-B8D9D8268075}"/>
              </a:ext>
            </a:extLst>
          </p:cNvPr>
          <p:cNvSpPr txBox="1"/>
          <p:nvPr/>
        </p:nvSpPr>
        <p:spPr>
          <a:xfrm>
            <a:off x="838200" y="1442906"/>
            <a:ext cx="801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Examples: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3FD991-4BEA-4963-9B17-17D9C6D3E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1485900"/>
            <a:ext cx="11963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30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93E5CF-71C5-43FB-9D27-B228211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B9659-3207-4B31-A607-B8D9D8268075}"/>
              </a:ext>
            </a:extLst>
          </p:cNvPr>
          <p:cNvSpPr txBox="1"/>
          <p:nvPr/>
        </p:nvSpPr>
        <p:spPr>
          <a:xfrm>
            <a:off x="838200" y="1442906"/>
            <a:ext cx="801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Examples: 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FF0157-F270-4219-AD6A-057922E42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1485900"/>
            <a:ext cx="11963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77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93E5CF-71C5-43FB-9D27-B228211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B9659-3207-4B31-A607-B8D9D8268075}"/>
              </a:ext>
            </a:extLst>
          </p:cNvPr>
          <p:cNvSpPr txBox="1"/>
          <p:nvPr/>
        </p:nvSpPr>
        <p:spPr>
          <a:xfrm>
            <a:off x="838200" y="1442906"/>
            <a:ext cx="801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Examples: 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796E90-407D-45D5-B762-25726A66F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1485900"/>
            <a:ext cx="11963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18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93E5CF-71C5-43FB-9D27-B228211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B9659-3207-4B31-A607-B8D9D8268075}"/>
              </a:ext>
            </a:extLst>
          </p:cNvPr>
          <p:cNvSpPr txBox="1"/>
          <p:nvPr/>
        </p:nvSpPr>
        <p:spPr>
          <a:xfrm>
            <a:off x="838200" y="1442906"/>
            <a:ext cx="801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Examples: 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5D91E0-F789-4C2E-9B5E-1021E9ED6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1485900"/>
            <a:ext cx="11963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52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C19ED4-5002-4B7A-A140-56465A7BB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594" y="0"/>
            <a:ext cx="65388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322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93E5CF-71C5-43FB-9D27-B228211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B9659-3207-4B31-A607-B8D9D8268075}"/>
              </a:ext>
            </a:extLst>
          </p:cNvPr>
          <p:cNvSpPr txBox="1"/>
          <p:nvPr/>
        </p:nvSpPr>
        <p:spPr>
          <a:xfrm>
            <a:off x="1065402" y="1937857"/>
            <a:ext cx="80114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Explanation: </a:t>
            </a:r>
          </a:p>
          <a:p>
            <a:endParaRPr lang="en-US" dirty="0"/>
          </a:p>
          <a:p>
            <a:r>
              <a:rPr lang="en-US" dirty="0"/>
              <a:t>Number is a primitive data type that is a double-precision 64-bit binary format IEEE 754 value, like double in Java or C#. Any value that is a number is a floating point value and not a integer.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A6EF6E-8A54-4D18-8A67-7E043D9EFA91}"/>
              </a:ext>
            </a:extLst>
          </p:cNvPr>
          <p:cNvSpPr txBox="1"/>
          <p:nvPr/>
        </p:nvSpPr>
        <p:spPr>
          <a:xfrm>
            <a:off x="1065402" y="3662354"/>
            <a:ext cx="80114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Key Points: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Global properties such as </a:t>
            </a:r>
            <a:r>
              <a:rPr lang="en-US" dirty="0" err="1"/>
              <a:t>NaN</a:t>
            </a:r>
            <a:r>
              <a:rPr lang="en-US" dirty="0"/>
              <a:t> and Infinity are primitive number types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conversion or operations drop the prefixing 0s.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Binary syntax is a leading 0 followed by a lower or upper case 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Parsed as a octal if number has a leading zero followed by numbers less then 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Parsed as a decimal if number has a leading zero followed by any number that is 8 or higher.</a:t>
            </a:r>
          </a:p>
        </p:txBody>
      </p:sp>
    </p:spTree>
    <p:extLst>
      <p:ext uri="{BB962C8B-B14F-4D97-AF65-F5344CB8AC3E}">
        <p14:creationId xmlns:p14="http://schemas.microsoft.com/office/powerpoint/2010/main" val="3541221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AEB66-4AAD-42B5-9004-341D79F82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8EEA289-E356-41F8-87A4-0D24B41866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024747"/>
              </p:ext>
            </p:extLst>
          </p:nvPr>
        </p:nvGraphicFramePr>
        <p:xfrm>
          <a:off x="3431097" y="3260142"/>
          <a:ext cx="5670958" cy="2966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967">
                  <a:extLst>
                    <a:ext uri="{9D8B030D-6E8A-4147-A177-3AD203B41FA5}">
                      <a16:colId xmlns:a16="http://schemas.microsoft.com/office/drawing/2014/main" val="3598079040"/>
                    </a:ext>
                  </a:extLst>
                </a:gridCol>
                <a:gridCol w="2596834">
                  <a:extLst>
                    <a:ext uri="{9D8B030D-6E8A-4147-A177-3AD203B41FA5}">
                      <a16:colId xmlns:a16="http://schemas.microsoft.com/office/drawing/2014/main" val="2448338175"/>
                    </a:ext>
                  </a:extLst>
                </a:gridCol>
                <a:gridCol w="2775157">
                  <a:extLst>
                    <a:ext uri="{9D8B030D-6E8A-4147-A177-3AD203B41FA5}">
                      <a16:colId xmlns:a16="http://schemas.microsoft.com/office/drawing/2014/main" val="3077234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Primitive Data 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Structural Type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49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0000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000000"/>
                          </a:highlight>
                        </a:rPr>
                        <a:t>undefined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000000"/>
                          </a:highlight>
                        </a:rPr>
                        <a:t>Object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095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000000"/>
                          </a:highlight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000000"/>
                          </a:highlight>
                        </a:rPr>
                        <a:t>Boolean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000000"/>
                          </a:highlight>
                        </a:rPr>
                        <a:t>Function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139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000000"/>
                          </a:highlight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000000"/>
                          </a:highlight>
                        </a:rPr>
                        <a:t>Number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highlight>
                          <a:srgbClr val="0000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100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000000"/>
                          </a:highlight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highlight>
                            <a:srgbClr val="000000"/>
                          </a:highlight>
                        </a:rPr>
                        <a:t>BigInt</a:t>
                      </a:r>
                      <a:r>
                        <a:rPr lang="en-US" dirty="0">
                          <a:highlight>
                            <a:srgbClr val="000000"/>
                          </a:highlight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highlight>
                          <a:srgbClr val="0000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873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000000"/>
                          </a:highlight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000000"/>
                          </a:highlight>
                        </a:rPr>
                        <a:t>String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highlight>
                          <a:srgbClr val="0000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517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000000"/>
                          </a:highlight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000000"/>
                          </a:highlight>
                        </a:rPr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highlight>
                          <a:srgbClr val="0000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843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000000"/>
                          </a:highlight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000000"/>
                          </a:highlight>
                        </a:rPr>
                        <a:t>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highlight>
                          <a:srgbClr val="0000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53711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C7991AF-47F8-44C5-AE7F-AA21098E56FB}"/>
              </a:ext>
            </a:extLst>
          </p:cNvPr>
          <p:cNvSpPr txBox="1"/>
          <p:nvPr/>
        </p:nvSpPr>
        <p:spPr>
          <a:xfrm>
            <a:off x="956345" y="1795244"/>
            <a:ext cx="10397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of the latest ECMAScript specification there are 9 types: </a:t>
            </a:r>
          </a:p>
          <a:p>
            <a:endParaRPr lang="en-US" sz="2400" dirty="0"/>
          </a:p>
          <a:p>
            <a:pPr algn="ctr"/>
            <a:r>
              <a:rPr lang="en-US" sz="2400" dirty="0"/>
              <a:t>7 primitive data type and 2 structural types.</a:t>
            </a:r>
          </a:p>
        </p:txBody>
      </p:sp>
    </p:spTree>
    <p:extLst>
      <p:ext uri="{BB962C8B-B14F-4D97-AF65-F5344CB8AC3E}">
        <p14:creationId xmlns:p14="http://schemas.microsoft.com/office/powerpoint/2010/main" val="34486819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66FE3A-4B09-4B44-9562-13BF21A45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64" y="1552380"/>
            <a:ext cx="10291471" cy="473504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D93E5CF-71C5-43FB-9D27-B228211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BigInt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B9659-3207-4B31-A607-B8D9D8268075}"/>
              </a:ext>
            </a:extLst>
          </p:cNvPr>
          <p:cNvSpPr txBox="1"/>
          <p:nvPr/>
        </p:nvSpPr>
        <p:spPr>
          <a:xfrm>
            <a:off x="838200" y="1442906"/>
            <a:ext cx="801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Examples: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123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93E5CF-71C5-43FB-9D27-B228211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BigInt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B9659-3207-4B31-A607-B8D9D8268075}"/>
              </a:ext>
            </a:extLst>
          </p:cNvPr>
          <p:cNvSpPr txBox="1"/>
          <p:nvPr/>
        </p:nvSpPr>
        <p:spPr>
          <a:xfrm>
            <a:off x="1065402" y="1937857"/>
            <a:ext cx="83211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Explanation: </a:t>
            </a:r>
          </a:p>
          <a:p>
            <a:endParaRPr lang="en-US" dirty="0"/>
          </a:p>
          <a:p>
            <a:r>
              <a:rPr lang="en-US" dirty="0"/>
              <a:t>You only need </a:t>
            </a:r>
            <a:r>
              <a:rPr lang="en-US" dirty="0" err="1"/>
              <a:t>BigInts</a:t>
            </a:r>
            <a:r>
              <a:rPr lang="en-US" dirty="0"/>
              <a:t> if you plan to exceed JavaScript’s largest “safe” integer (MAX_SAFE_INTEGER), the value being 9,007,199,254,740,991 (or 2⁵³-1).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A6EF6E-8A54-4D18-8A67-7E043D9EFA91}"/>
              </a:ext>
            </a:extLst>
          </p:cNvPr>
          <p:cNvSpPr txBox="1"/>
          <p:nvPr/>
        </p:nvSpPr>
        <p:spPr>
          <a:xfrm>
            <a:off x="1065402" y="3783341"/>
            <a:ext cx="80114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Key Points: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BigInt</a:t>
            </a:r>
            <a:r>
              <a:rPr lang="en-US" dirty="0"/>
              <a:t> is a primitive data type that is a perfect fit for the financial sector for mathematical operations utilizing large scales of numbers, which was previously filled by using libraries to fill that gap such as bn.js and yaffle.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the other hand any operations done with </a:t>
            </a:r>
            <a:r>
              <a:rPr lang="en-US" dirty="0" err="1"/>
              <a:t>BigInt</a:t>
            </a:r>
            <a:r>
              <a:rPr lang="en-US" dirty="0"/>
              <a:t> are not in constant time, O(1), meaning they would be ill suited for cryptography.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BigInt</a:t>
            </a:r>
            <a:r>
              <a:rPr lang="en-US" dirty="0"/>
              <a:t> is created by appending n to the end of an integer literal — 10n — or by calling the function </a:t>
            </a:r>
            <a:r>
              <a:rPr lang="en-US" dirty="0" err="1"/>
              <a:t>BigInt</a:t>
            </a:r>
            <a:r>
              <a:rPr lang="en-US" dirty="0"/>
              <a:t>().</a:t>
            </a:r>
          </a:p>
        </p:txBody>
      </p:sp>
    </p:spTree>
    <p:extLst>
      <p:ext uri="{BB962C8B-B14F-4D97-AF65-F5344CB8AC3E}">
        <p14:creationId xmlns:p14="http://schemas.microsoft.com/office/powerpoint/2010/main" val="3541484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93E5CF-71C5-43FB-9D27-B228211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B9659-3207-4B31-A607-B8D9D8268075}"/>
              </a:ext>
            </a:extLst>
          </p:cNvPr>
          <p:cNvSpPr txBox="1"/>
          <p:nvPr/>
        </p:nvSpPr>
        <p:spPr>
          <a:xfrm>
            <a:off x="838200" y="1442906"/>
            <a:ext cx="801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Examples: 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72F64A-69F4-418A-B41A-92F684B10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1314450"/>
            <a:ext cx="119634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058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r/ProgrammerHumor - Old meme format, timeless JavaScript quirks">
            <a:extLst>
              <a:ext uri="{FF2B5EF4-FFF2-40B4-BE49-F238E27FC236}">
                <a16:creationId xmlns:a16="http://schemas.microsoft.com/office/drawing/2014/main" id="{80C48F61-27BA-453E-B5F7-3253040E2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272" y="274047"/>
            <a:ext cx="4151100" cy="630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D93E5CF-71C5-43FB-9D27-B228211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B9659-3207-4B31-A607-B8D9D8268075}"/>
              </a:ext>
            </a:extLst>
          </p:cNvPr>
          <p:cNvSpPr txBox="1"/>
          <p:nvPr/>
        </p:nvSpPr>
        <p:spPr>
          <a:xfrm>
            <a:off x="838200" y="1442906"/>
            <a:ext cx="801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Examples: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1126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1127E0-334F-4411-8494-8E0AFDC3E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059" y="0"/>
            <a:ext cx="7395882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D93E5CF-71C5-43FB-9D27-B228211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B9659-3207-4B31-A607-B8D9D8268075}"/>
              </a:ext>
            </a:extLst>
          </p:cNvPr>
          <p:cNvSpPr txBox="1"/>
          <p:nvPr/>
        </p:nvSpPr>
        <p:spPr>
          <a:xfrm>
            <a:off x="838200" y="1442906"/>
            <a:ext cx="801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Examples: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14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5C49BE-2290-4412-8EF8-B908B40FA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054"/>
            <a:ext cx="12192000" cy="619389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D93E5CF-71C5-43FB-9D27-B228211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undefined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B9659-3207-4B31-A607-B8D9D8268075}"/>
              </a:ext>
            </a:extLst>
          </p:cNvPr>
          <p:cNvSpPr txBox="1"/>
          <p:nvPr/>
        </p:nvSpPr>
        <p:spPr>
          <a:xfrm>
            <a:off x="838200" y="1442906"/>
            <a:ext cx="801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Examples: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252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93E5CF-71C5-43FB-9D27-B228211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undefined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B9659-3207-4B31-A607-B8D9D8268075}"/>
              </a:ext>
            </a:extLst>
          </p:cNvPr>
          <p:cNvSpPr txBox="1"/>
          <p:nvPr/>
        </p:nvSpPr>
        <p:spPr>
          <a:xfrm>
            <a:off x="838200" y="1442906"/>
            <a:ext cx="801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Examples: 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57B0EC-B08C-44FF-8AE3-8C0616DEB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0" y="1758906"/>
            <a:ext cx="12107140" cy="347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1990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BBC940C-F3A3-49DD-922F-8816B212D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78" y="1074539"/>
            <a:ext cx="11713443" cy="470892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D93E5CF-71C5-43FB-9D27-B228211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undefined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B9659-3207-4B31-A607-B8D9D8268075}"/>
              </a:ext>
            </a:extLst>
          </p:cNvPr>
          <p:cNvSpPr txBox="1"/>
          <p:nvPr/>
        </p:nvSpPr>
        <p:spPr>
          <a:xfrm>
            <a:off x="838200" y="1442906"/>
            <a:ext cx="801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Examples: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054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93E5CF-71C5-43FB-9D27-B228211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undefined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B9659-3207-4B31-A607-B8D9D8268075}"/>
              </a:ext>
            </a:extLst>
          </p:cNvPr>
          <p:cNvSpPr txBox="1"/>
          <p:nvPr/>
        </p:nvSpPr>
        <p:spPr>
          <a:xfrm>
            <a:off x="1065402" y="1937857"/>
            <a:ext cx="8011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Explanation: </a:t>
            </a:r>
          </a:p>
          <a:p>
            <a:endParaRPr lang="en-US" dirty="0"/>
          </a:p>
          <a:p>
            <a:r>
              <a:rPr lang="en-US" dirty="0"/>
              <a:t>undefined is a primitive value automatically assigned to variables that have just been declared, or to formal arguments for which there are no actual arguments.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A6EF6E-8A54-4D18-8A67-7E043D9EFA91}"/>
              </a:ext>
            </a:extLst>
          </p:cNvPr>
          <p:cNvSpPr txBox="1"/>
          <p:nvPr/>
        </p:nvSpPr>
        <p:spPr>
          <a:xfrm>
            <a:off x="1065402" y="3484761"/>
            <a:ext cx="8011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Key Points: </a:t>
            </a:r>
          </a:p>
          <a:p>
            <a:endParaRPr lang="en-US" dirty="0"/>
          </a:p>
          <a:p>
            <a:r>
              <a:rPr lang="en-US" dirty="0"/>
              <a:t>Even though undefined is assigned to variables that does not have a value it is also possible to use it as an identifier, which convention is strongly apposed.</a:t>
            </a:r>
          </a:p>
        </p:txBody>
      </p:sp>
    </p:spTree>
    <p:extLst>
      <p:ext uri="{BB962C8B-B14F-4D97-AF65-F5344CB8AC3E}">
        <p14:creationId xmlns:p14="http://schemas.microsoft.com/office/powerpoint/2010/main" val="353744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6D98CD-59ED-4852-8D40-B6935144A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3175"/>
            <a:ext cx="12192000" cy="427165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D93E5CF-71C5-43FB-9D27-B228211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B9659-3207-4B31-A607-B8D9D8268075}"/>
              </a:ext>
            </a:extLst>
          </p:cNvPr>
          <p:cNvSpPr txBox="1"/>
          <p:nvPr/>
        </p:nvSpPr>
        <p:spPr>
          <a:xfrm>
            <a:off x="838200" y="1442906"/>
            <a:ext cx="801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Examples: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106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AEB66-4AAD-42B5-9004-341D79F82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7991AF-47F8-44C5-AE7F-AA21098E56FB}"/>
              </a:ext>
            </a:extLst>
          </p:cNvPr>
          <p:cNvSpPr txBox="1"/>
          <p:nvPr/>
        </p:nvSpPr>
        <p:spPr>
          <a:xfrm>
            <a:off x="956348" y="1690688"/>
            <a:ext cx="10397452" cy="1985159"/>
          </a:xfrm>
          <a:prstGeom prst="rect">
            <a:avLst/>
          </a:prstGeom>
          <a:noFill/>
          <a:effectLst>
            <a:glow rad="330200">
              <a:schemeClr val="accent1">
                <a:alpha val="40000"/>
              </a:schemeClr>
            </a:glow>
            <a:outerShdw blurRad="76200" dist="50800" dir="5400000" algn="ctr" rotWithShape="0">
              <a:srgbClr val="FFFF00"/>
            </a:outerShdw>
          </a:effectLst>
          <a:scene3d>
            <a:camera prst="perspectiveRelaxedModerately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2300" dirty="0"/>
              <a:t>SNOBS ‘N’ BUF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6431CA-82DF-48EE-9DC1-69659AD75226}"/>
              </a:ext>
            </a:extLst>
          </p:cNvPr>
          <p:cNvSpPr txBox="1"/>
          <p:nvPr/>
        </p:nvSpPr>
        <p:spPr>
          <a:xfrm>
            <a:off x="1268336" y="3421203"/>
            <a:ext cx="523157" cy="27895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dirty="0"/>
              <a:t>trings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E7A79A-8442-45DD-BFEA-54DBE9CDE94E}"/>
              </a:ext>
            </a:extLst>
          </p:cNvPr>
          <p:cNvSpPr txBox="1"/>
          <p:nvPr/>
        </p:nvSpPr>
        <p:spPr>
          <a:xfrm>
            <a:off x="2126467" y="3421203"/>
            <a:ext cx="523157" cy="27895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dirty="0"/>
              <a:t>umbers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2A45FF-C8AE-4040-8A10-B620511A86F1}"/>
              </a:ext>
            </a:extLst>
          </p:cNvPr>
          <p:cNvSpPr txBox="1"/>
          <p:nvPr/>
        </p:nvSpPr>
        <p:spPr>
          <a:xfrm>
            <a:off x="3154154" y="3421203"/>
            <a:ext cx="523157" cy="27895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dirty="0"/>
              <a:t>bjects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31F484-58C2-4236-9A73-6086BA49E521}"/>
              </a:ext>
            </a:extLst>
          </p:cNvPr>
          <p:cNvSpPr txBox="1"/>
          <p:nvPr/>
        </p:nvSpPr>
        <p:spPr>
          <a:xfrm>
            <a:off x="4135741" y="3322768"/>
            <a:ext cx="523157" cy="27895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dirty="0"/>
              <a:t>igInt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F89169-8F45-4F99-A7BA-6ED565D49A40}"/>
              </a:ext>
            </a:extLst>
          </p:cNvPr>
          <p:cNvSpPr txBox="1"/>
          <p:nvPr/>
        </p:nvSpPr>
        <p:spPr>
          <a:xfrm>
            <a:off x="5035481" y="3322768"/>
            <a:ext cx="523157" cy="27895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dirty="0"/>
              <a:t>ymbol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AACAC3-59C6-4FFF-A337-B933EDD557C9}"/>
              </a:ext>
            </a:extLst>
          </p:cNvPr>
          <p:cNvSpPr txBox="1"/>
          <p:nvPr/>
        </p:nvSpPr>
        <p:spPr>
          <a:xfrm>
            <a:off x="6692900" y="3322768"/>
            <a:ext cx="523157" cy="27895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dirty="0" err="1"/>
              <a:t>ull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10A89A-D2D4-4CE7-96DC-87552726EA27}"/>
              </a:ext>
            </a:extLst>
          </p:cNvPr>
          <p:cNvSpPr txBox="1"/>
          <p:nvPr/>
        </p:nvSpPr>
        <p:spPr>
          <a:xfrm>
            <a:off x="8326340" y="3322768"/>
            <a:ext cx="523157" cy="27895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dirty="0"/>
              <a:t>oolean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2DF03C-06F9-41B2-9E84-631F97BDC161}"/>
              </a:ext>
            </a:extLst>
          </p:cNvPr>
          <p:cNvSpPr txBox="1"/>
          <p:nvPr/>
        </p:nvSpPr>
        <p:spPr>
          <a:xfrm>
            <a:off x="9310403" y="3322768"/>
            <a:ext cx="523157" cy="27895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dirty="0"/>
              <a:t>ndefined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CDCBD7-5105-4D3F-AE83-9A391A874003}"/>
              </a:ext>
            </a:extLst>
          </p:cNvPr>
          <p:cNvSpPr txBox="1"/>
          <p:nvPr/>
        </p:nvSpPr>
        <p:spPr>
          <a:xfrm>
            <a:off x="10070523" y="3322768"/>
            <a:ext cx="523157" cy="27895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dirty="0"/>
              <a:t>unctions</a:t>
            </a:r>
          </a:p>
        </p:txBody>
      </p:sp>
    </p:spTree>
    <p:extLst>
      <p:ext uri="{BB962C8B-B14F-4D97-AF65-F5344CB8AC3E}">
        <p14:creationId xmlns:p14="http://schemas.microsoft.com/office/powerpoint/2010/main" val="7666542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1AC50B-533E-441D-9D88-58AF402D8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2988"/>
            <a:ext cx="12192000" cy="459202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D93E5CF-71C5-43FB-9D27-B228211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B9659-3207-4B31-A607-B8D9D8268075}"/>
              </a:ext>
            </a:extLst>
          </p:cNvPr>
          <p:cNvSpPr txBox="1"/>
          <p:nvPr/>
        </p:nvSpPr>
        <p:spPr>
          <a:xfrm>
            <a:off x="838200" y="1442906"/>
            <a:ext cx="801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Examples: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662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93E5CF-71C5-43FB-9D27-B228211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B9659-3207-4B31-A607-B8D9D8268075}"/>
              </a:ext>
            </a:extLst>
          </p:cNvPr>
          <p:cNvSpPr txBox="1"/>
          <p:nvPr/>
        </p:nvSpPr>
        <p:spPr>
          <a:xfrm>
            <a:off x="1065402" y="1937857"/>
            <a:ext cx="80114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Explanation: </a:t>
            </a:r>
          </a:p>
          <a:p>
            <a:endParaRPr lang="en-US" dirty="0"/>
          </a:p>
          <a:p>
            <a:r>
              <a:rPr lang="en-US" dirty="0"/>
              <a:t>Quote from the book Professional JS For Web Developers (</a:t>
            </a:r>
            <a:r>
              <a:rPr lang="en-US" dirty="0" err="1"/>
              <a:t>Wrox</a:t>
            </a:r>
            <a:r>
              <a:rPr lang="en-US" dirty="0"/>
              <a:t>): </a:t>
            </a:r>
          </a:p>
          <a:p>
            <a:endParaRPr lang="en-US" dirty="0"/>
          </a:p>
          <a:p>
            <a:r>
              <a:rPr lang="en-US" dirty="0"/>
              <a:t>"You may wonder why the </a:t>
            </a:r>
            <a:r>
              <a:rPr lang="en-US" dirty="0" err="1"/>
              <a:t>typeof</a:t>
            </a:r>
            <a:r>
              <a:rPr lang="en-US" dirty="0"/>
              <a:t> operator returns 'object' for a value that is null. </a:t>
            </a:r>
          </a:p>
          <a:p>
            <a:r>
              <a:rPr lang="en-US" dirty="0"/>
              <a:t>This was actually an error in the original JavaScript implementation that was </a:t>
            </a:r>
          </a:p>
          <a:p>
            <a:r>
              <a:rPr lang="en-US" dirty="0"/>
              <a:t>then copied in ECMAScript. Today, it is rationalized that null is considered a </a:t>
            </a:r>
          </a:p>
          <a:p>
            <a:r>
              <a:rPr lang="en-US" dirty="0"/>
              <a:t>placeholder for an object, even though, technically, it is a primitive value."</a:t>
            </a:r>
          </a:p>
        </p:txBody>
      </p:sp>
    </p:spTree>
    <p:extLst>
      <p:ext uri="{BB962C8B-B14F-4D97-AF65-F5344CB8AC3E}">
        <p14:creationId xmlns:p14="http://schemas.microsoft.com/office/powerpoint/2010/main" val="17428175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6A5E03-2E52-4A54-8E57-0660E85A6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2427"/>
            <a:ext cx="12192000" cy="555314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D93E5CF-71C5-43FB-9D27-B228211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B9659-3207-4B31-A607-B8D9D8268075}"/>
              </a:ext>
            </a:extLst>
          </p:cNvPr>
          <p:cNvSpPr txBox="1"/>
          <p:nvPr/>
        </p:nvSpPr>
        <p:spPr>
          <a:xfrm>
            <a:off x="838200" y="1442906"/>
            <a:ext cx="801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Examples: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9110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6807B63-F59C-48C4-A826-69829ECB2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801"/>
            <a:ext cx="12192000" cy="491239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D93E5CF-71C5-43FB-9D27-B228211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B9659-3207-4B31-A607-B8D9D8268075}"/>
              </a:ext>
            </a:extLst>
          </p:cNvPr>
          <p:cNvSpPr txBox="1"/>
          <p:nvPr/>
        </p:nvSpPr>
        <p:spPr>
          <a:xfrm>
            <a:off x="838200" y="1442906"/>
            <a:ext cx="801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Examples: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2245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C55819-6AB6-400A-ACC1-4A449BEF9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2427"/>
            <a:ext cx="12192000" cy="555314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D93E5CF-71C5-43FB-9D27-B228211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B9659-3207-4B31-A607-B8D9D8268075}"/>
              </a:ext>
            </a:extLst>
          </p:cNvPr>
          <p:cNvSpPr txBox="1"/>
          <p:nvPr/>
        </p:nvSpPr>
        <p:spPr>
          <a:xfrm>
            <a:off x="838200" y="1442906"/>
            <a:ext cx="801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Examples: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2830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93E5CF-71C5-43FB-9D27-B228211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B9659-3207-4B31-A607-B8D9D8268075}"/>
              </a:ext>
            </a:extLst>
          </p:cNvPr>
          <p:cNvSpPr txBox="1"/>
          <p:nvPr/>
        </p:nvSpPr>
        <p:spPr>
          <a:xfrm>
            <a:off x="838200" y="1442906"/>
            <a:ext cx="801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Examples: 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382C9F-1F1F-40A1-B3CE-CCEB88A66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21" y="1952936"/>
            <a:ext cx="9975557" cy="385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123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2363C8-657A-4B24-9B45-D1576B9BA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3175"/>
            <a:ext cx="12192000" cy="427165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D93E5CF-71C5-43FB-9D27-B228211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B9659-3207-4B31-A607-B8D9D8268075}"/>
              </a:ext>
            </a:extLst>
          </p:cNvPr>
          <p:cNvSpPr txBox="1"/>
          <p:nvPr/>
        </p:nvSpPr>
        <p:spPr>
          <a:xfrm>
            <a:off x="838200" y="1442906"/>
            <a:ext cx="801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Examples: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006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480E2E-2415-481C-88FE-343B07BE4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2614"/>
            <a:ext cx="12192000" cy="523277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D93E5CF-71C5-43FB-9D27-B228211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B9659-3207-4B31-A607-B8D9D8268075}"/>
              </a:ext>
            </a:extLst>
          </p:cNvPr>
          <p:cNvSpPr txBox="1"/>
          <p:nvPr/>
        </p:nvSpPr>
        <p:spPr>
          <a:xfrm>
            <a:off x="838200" y="1442906"/>
            <a:ext cx="801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Examples: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430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E50720-47BE-428C-ADEF-06376A818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2427"/>
            <a:ext cx="12192000" cy="555314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D93E5CF-71C5-43FB-9D27-B228211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B9659-3207-4B31-A607-B8D9D8268075}"/>
              </a:ext>
            </a:extLst>
          </p:cNvPr>
          <p:cNvSpPr txBox="1"/>
          <p:nvPr/>
        </p:nvSpPr>
        <p:spPr>
          <a:xfrm>
            <a:off x="838200" y="1442906"/>
            <a:ext cx="801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Examples: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9078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3D5D6C-F181-4B77-8DE2-5EFC62953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2614"/>
            <a:ext cx="12192000" cy="523277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D93E5CF-71C5-43FB-9D27-B228211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B9659-3207-4B31-A607-B8D9D8268075}"/>
              </a:ext>
            </a:extLst>
          </p:cNvPr>
          <p:cNvSpPr txBox="1"/>
          <p:nvPr/>
        </p:nvSpPr>
        <p:spPr>
          <a:xfrm>
            <a:off x="838200" y="1442906"/>
            <a:ext cx="801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Examples: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979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BF8AFE-CF7E-4D7D-95B0-9F62F1B35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18" y="1354208"/>
            <a:ext cx="11114963" cy="477358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D93E5CF-71C5-43FB-9D27-B228211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B9659-3207-4B31-A607-B8D9D8268075}"/>
              </a:ext>
            </a:extLst>
          </p:cNvPr>
          <p:cNvSpPr txBox="1"/>
          <p:nvPr/>
        </p:nvSpPr>
        <p:spPr>
          <a:xfrm>
            <a:off x="838200" y="1442906"/>
            <a:ext cx="801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Examples: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4225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22B8A-0970-42A3-9F10-E554F2439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2988"/>
            <a:ext cx="12192000" cy="459202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D93E5CF-71C5-43FB-9D27-B228211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B9659-3207-4B31-A607-B8D9D8268075}"/>
              </a:ext>
            </a:extLst>
          </p:cNvPr>
          <p:cNvSpPr txBox="1"/>
          <p:nvPr/>
        </p:nvSpPr>
        <p:spPr>
          <a:xfrm>
            <a:off x="838200" y="1442906"/>
            <a:ext cx="801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Examples: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0449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F5943E-1298-4222-8AA3-766B9E7A2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7154"/>
            <a:ext cx="12192000" cy="492369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D93E5CF-71C5-43FB-9D27-B228211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B9659-3207-4B31-A607-B8D9D8268075}"/>
              </a:ext>
            </a:extLst>
          </p:cNvPr>
          <p:cNvSpPr txBox="1"/>
          <p:nvPr/>
        </p:nvSpPr>
        <p:spPr>
          <a:xfrm>
            <a:off x="838200" y="1442906"/>
            <a:ext cx="801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Examples: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3590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1EEADC-B588-4ED4-B9D8-324A5FDE8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285750"/>
            <a:ext cx="11182350" cy="62865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D93E5CF-71C5-43FB-9D27-B228211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B9659-3207-4B31-A607-B8D9D8268075}"/>
              </a:ext>
            </a:extLst>
          </p:cNvPr>
          <p:cNvSpPr txBox="1"/>
          <p:nvPr/>
        </p:nvSpPr>
        <p:spPr>
          <a:xfrm>
            <a:off x="838200" y="1442906"/>
            <a:ext cx="801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Examples: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80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C1C9A2-DE44-4E76-9617-CC0E8EFF4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457200"/>
            <a:ext cx="11182350" cy="59436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D93E5CF-71C5-43FB-9D27-B228211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B9659-3207-4B31-A607-B8D9D8268075}"/>
              </a:ext>
            </a:extLst>
          </p:cNvPr>
          <p:cNvSpPr txBox="1"/>
          <p:nvPr/>
        </p:nvSpPr>
        <p:spPr>
          <a:xfrm>
            <a:off x="838200" y="1442906"/>
            <a:ext cx="801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Examples: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1871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97AEFC5-9F7E-4DBE-8DA0-B98D528A4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3520"/>
            <a:ext cx="12192000" cy="541095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D93E5CF-71C5-43FB-9D27-B228211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B9659-3207-4B31-A607-B8D9D8268075}"/>
              </a:ext>
            </a:extLst>
          </p:cNvPr>
          <p:cNvSpPr txBox="1"/>
          <p:nvPr/>
        </p:nvSpPr>
        <p:spPr>
          <a:xfrm>
            <a:off x="838200" y="1442906"/>
            <a:ext cx="801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Examples: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7183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0CFAA7-A995-49D4-ADC3-AA8EC4F8B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114300"/>
            <a:ext cx="11182350" cy="66294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D93E5CF-71C5-43FB-9D27-B228211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B9659-3207-4B31-A607-B8D9D8268075}"/>
              </a:ext>
            </a:extLst>
          </p:cNvPr>
          <p:cNvSpPr txBox="1"/>
          <p:nvPr/>
        </p:nvSpPr>
        <p:spPr>
          <a:xfrm>
            <a:off x="838200" y="1442906"/>
            <a:ext cx="801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Examples: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6938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75645F-64F8-4697-B4B3-31C755A7D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07" y="0"/>
            <a:ext cx="11478986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D93E5CF-71C5-43FB-9D27-B228211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B9659-3207-4B31-A607-B8D9D8268075}"/>
              </a:ext>
            </a:extLst>
          </p:cNvPr>
          <p:cNvSpPr txBox="1"/>
          <p:nvPr/>
        </p:nvSpPr>
        <p:spPr>
          <a:xfrm>
            <a:off x="838200" y="1442906"/>
            <a:ext cx="801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Examples: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8450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F4D548-20DC-4B6A-BC0F-944CDEAC5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07" y="0"/>
            <a:ext cx="11478986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D93E5CF-71C5-43FB-9D27-B228211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B9659-3207-4B31-A607-B8D9D8268075}"/>
              </a:ext>
            </a:extLst>
          </p:cNvPr>
          <p:cNvSpPr txBox="1"/>
          <p:nvPr/>
        </p:nvSpPr>
        <p:spPr>
          <a:xfrm>
            <a:off x="838200" y="1442906"/>
            <a:ext cx="801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Examples: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8083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1FAAB8-35A3-45DF-9A62-43BE978A7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31" y="0"/>
            <a:ext cx="10305738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D93E5CF-71C5-43FB-9D27-B228211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1DAB1E-357A-4029-AFCB-9F26BBE92427}"/>
              </a:ext>
            </a:extLst>
          </p:cNvPr>
          <p:cNvSpPr txBox="1"/>
          <p:nvPr/>
        </p:nvSpPr>
        <p:spPr>
          <a:xfrm>
            <a:off x="838200" y="1442906"/>
            <a:ext cx="801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Examples: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0791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2A3BC7-D7F9-4789-AFE8-8BD4592E7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431"/>
            <a:ext cx="12192000" cy="6221138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D583AC6F-D93D-4D0A-9003-06BB8821E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F24797-E7DD-44BC-B697-7E88B829113E}"/>
              </a:ext>
            </a:extLst>
          </p:cNvPr>
          <p:cNvSpPr txBox="1"/>
          <p:nvPr/>
        </p:nvSpPr>
        <p:spPr>
          <a:xfrm>
            <a:off x="838200" y="1442906"/>
            <a:ext cx="801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Examples: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730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BE4FC9-16C4-4E29-9EDB-4A2B7F3AD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0" y="244507"/>
            <a:ext cx="8953500" cy="636898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D93E5CF-71C5-43FB-9D27-B228211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B9659-3207-4B31-A607-B8D9D8268075}"/>
              </a:ext>
            </a:extLst>
          </p:cNvPr>
          <p:cNvSpPr txBox="1"/>
          <p:nvPr/>
        </p:nvSpPr>
        <p:spPr>
          <a:xfrm>
            <a:off x="838200" y="1442906"/>
            <a:ext cx="801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Examples: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7898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29C488-7275-45AA-A1FE-9610B2D55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285750"/>
            <a:ext cx="11677650" cy="62865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D93E5CF-71C5-43FB-9D27-B228211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13566A-2ACC-4597-823D-7747DB9C5C7A}"/>
              </a:ext>
            </a:extLst>
          </p:cNvPr>
          <p:cNvSpPr txBox="1"/>
          <p:nvPr/>
        </p:nvSpPr>
        <p:spPr>
          <a:xfrm>
            <a:off x="838200" y="1442906"/>
            <a:ext cx="801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Examples: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6821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C9D80C-9616-43AC-9BCE-8E0F60A38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392" y="0"/>
            <a:ext cx="8897216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D93E5CF-71C5-43FB-9D27-B228211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C08B23-48BB-4D7C-927F-57A6480263F5}"/>
              </a:ext>
            </a:extLst>
          </p:cNvPr>
          <p:cNvSpPr txBox="1"/>
          <p:nvPr/>
        </p:nvSpPr>
        <p:spPr>
          <a:xfrm>
            <a:off x="838200" y="1442906"/>
            <a:ext cx="801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Examples: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7576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15E813-29F8-4BC8-901C-E6B6264F9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88" y="0"/>
            <a:ext cx="9910823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D93E5CF-71C5-43FB-9D27-B228211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C08B23-48BB-4D7C-927F-57A6480263F5}"/>
              </a:ext>
            </a:extLst>
          </p:cNvPr>
          <p:cNvSpPr txBox="1"/>
          <p:nvPr/>
        </p:nvSpPr>
        <p:spPr>
          <a:xfrm>
            <a:off x="838200" y="1442906"/>
            <a:ext cx="801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Examples: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270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828412-D854-41CB-8E11-4B2939BCF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392" y="0"/>
            <a:ext cx="8897216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D93E5CF-71C5-43FB-9D27-B228211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C08B23-48BB-4D7C-927F-57A6480263F5}"/>
              </a:ext>
            </a:extLst>
          </p:cNvPr>
          <p:cNvSpPr txBox="1"/>
          <p:nvPr/>
        </p:nvSpPr>
        <p:spPr>
          <a:xfrm>
            <a:off x="838200" y="1442906"/>
            <a:ext cx="801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Examples: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1450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5CEF6B-67C8-46BB-945D-10D9E00B8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52" y="0"/>
            <a:ext cx="11685896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D93E5CF-71C5-43FB-9D27-B228211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C08B23-48BB-4D7C-927F-57A6480263F5}"/>
              </a:ext>
            </a:extLst>
          </p:cNvPr>
          <p:cNvSpPr txBox="1"/>
          <p:nvPr/>
        </p:nvSpPr>
        <p:spPr>
          <a:xfrm>
            <a:off x="838200" y="1442906"/>
            <a:ext cx="801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Examples: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2684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B64146-3CA7-46F2-B95C-C1FF4601D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2988"/>
            <a:ext cx="12192000" cy="459202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D93E5CF-71C5-43FB-9D27-B228211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C08B23-48BB-4D7C-927F-57A6480263F5}"/>
              </a:ext>
            </a:extLst>
          </p:cNvPr>
          <p:cNvSpPr txBox="1"/>
          <p:nvPr/>
        </p:nvSpPr>
        <p:spPr>
          <a:xfrm>
            <a:off x="838200" y="1442906"/>
            <a:ext cx="801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Examples: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7292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8E1A4B-AC1A-4F05-87A5-5D1F121C0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7435"/>
            <a:ext cx="12192000" cy="572312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D93E5CF-71C5-43FB-9D27-B228211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C08B23-48BB-4D7C-927F-57A6480263F5}"/>
              </a:ext>
            </a:extLst>
          </p:cNvPr>
          <p:cNvSpPr txBox="1"/>
          <p:nvPr/>
        </p:nvSpPr>
        <p:spPr>
          <a:xfrm>
            <a:off x="838200" y="1442906"/>
            <a:ext cx="801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Examples: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8678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6FCB9FD-57A5-4426-91DE-79DE3FE03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7435"/>
            <a:ext cx="12192000" cy="572312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D93E5CF-71C5-43FB-9D27-B228211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C08B23-48BB-4D7C-927F-57A6480263F5}"/>
              </a:ext>
            </a:extLst>
          </p:cNvPr>
          <p:cNvSpPr txBox="1"/>
          <p:nvPr/>
        </p:nvSpPr>
        <p:spPr>
          <a:xfrm>
            <a:off x="838200" y="1442906"/>
            <a:ext cx="801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Examples: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9276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59F825-A5DA-4324-A5AA-D4850ACBE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3520"/>
            <a:ext cx="12192000" cy="541095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D93E5CF-71C5-43FB-9D27-B228211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C08B23-48BB-4D7C-927F-57A6480263F5}"/>
              </a:ext>
            </a:extLst>
          </p:cNvPr>
          <p:cNvSpPr txBox="1"/>
          <p:nvPr/>
        </p:nvSpPr>
        <p:spPr>
          <a:xfrm>
            <a:off x="838200" y="1442906"/>
            <a:ext cx="801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Examples: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105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ACADB94-4461-4DA1-9F94-9DF805E06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800100"/>
            <a:ext cx="10477500" cy="52578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D93E5CF-71C5-43FB-9D27-B228211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B9659-3207-4B31-A607-B8D9D8268075}"/>
              </a:ext>
            </a:extLst>
          </p:cNvPr>
          <p:cNvSpPr txBox="1"/>
          <p:nvPr/>
        </p:nvSpPr>
        <p:spPr>
          <a:xfrm>
            <a:off x="838200" y="1442906"/>
            <a:ext cx="801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Examples: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450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F77B55-BC1C-4D93-9A73-AD50FD2ED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398" y="0"/>
            <a:ext cx="8483203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D93E5CF-71C5-43FB-9D27-B228211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B9659-3207-4B31-A607-B8D9D8268075}"/>
              </a:ext>
            </a:extLst>
          </p:cNvPr>
          <p:cNvSpPr txBox="1"/>
          <p:nvPr/>
        </p:nvSpPr>
        <p:spPr>
          <a:xfrm>
            <a:off x="838200" y="1442906"/>
            <a:ext cx="801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Examples: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610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26D2DA-7FEF-4ED8-8178-69FCCD49D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398" y="0"/>
            <a:ext cx="8483203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D93E5CF-71C5-43FB-9D27-B228211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B9659-3207-4B31-A607-B8D9D8268075}"/>
              </a:ext>
            </a:extLst>
          </p:cNvPr>
          <p:cNvSpPr txBox="1"/>
          <p:nvPr/>
        </p:nvSpPr>
        <p:spPr>
          <a:xfrm>
            <a:off x="838200" y="1442906"/>
            <a:ext cx="801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Examples: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12667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DarkVTI">
  <a:themeElements>
    <a:clrScheme name="Custom 4">
      <a:dk1>
        <a:srgbClr val="FFFFFF"/>
      </a:dk1>
      <a:lt1>
        <a:srgbClr val="000000"/>
      </a:lt1>
      <a:dk2>
        <a:srgbClr val="F3FFF8"/>
      </a:dk2>
      <a:lt2>
        <a:srgbClr val="2D2D2D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Funky shapes dark</Template>
  <TotalTime>10620</TotalTime>
  <Words>669</Words>
  <Application>Microsoft Office PowerPoint</Application>
  <PresentationFormat>Widescreen</PresentationFormat>
  <Paragraphs>193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1" baseType="lpstr">
      <vt:lpstr>Arial</vt:lpstr>
      <vt:lpstr>Source Sans Pro</vt:lpstr>
      <vt:lpstr>FunkyShapesDarkVTI</vt:lpstr>
      <vt:lpstr>Confusing Hello  World in JS AKA the 9 Deadly Dwarves</vt:lpstr>
      <vt:lpstr>PowerPoint Presentation</vt:lpstr>
      <vt:lpstr>Data Types</vt:lpstr>
      <vt:lpstr>Data Types</vt:lpstr>
      <vt:lpstr>String</vt:lpstr>
      <vt:lpstr>String</vt:lpstr>
      <vt:lpstr>String</vt:lpstr>
      <vt:lpstr>String</vt:lpstr>
      <vt:lpstr>String</vt:lpstr>
      <vt:lpstr>String</vt:lpstr>
      <vt:lpstr>String</vt:lpstr>
      <vt:lpstr>String</vt:lpstr>
      <vt:lpstr>Number</vt:lpstr>
      <vt:lpstr>Number</vt:lpstr>
      <vt:lpstr>Number</vt:lpstr>
      <vt:lpstr>Number</vt:lpstr>
      <vt:lpstr>Number</vt:lpstr>
      <vt:lpstr>Number</vt:lpstr>
      <vt:lpstr>Number</vt:lpstr>
      <vt:lpstr>Number</vt:lpstr>
      <vt:lpstr>Number</vt:lpstr>
      <vt:lpstr>Number</vt:lpstr>
      <vt:lpstr>Number</vt:lpstr>
      <vt:lpstr>Number</vt:lpstr>
      <vt:lpstr>Number</vt:lpstr>
      <vt:lpstr>Number</vt:lpstr>
      <vt:lpstr>Number</vt:lpstr>
      <vt:lpstr>PowerPoint Presentation</vt:lpstr>
      <vt:lpstr>Number</vt:lpstr>
      <vt:lpstr>BigInt</vt:lpstr>
      <vt:lpstr>BigInt</vt:lpstr>
      <vt:lpstr>Boolean</vt:lpstr>
      <vt:lpstr>Boolean</vt:lpstr>
      <vt:lpstr>Boolean</vt:lpstr>
      <vt:lpstr>undefined</vt:lpstr>
      <vt:lpstr>undefined</vt:lpstr>
      <vt:lpstr>undefined</vt:lpstr>
      <vt:lpstr>undefined</vt:lpstr>
      <vt:lpstr>null</vt:lpstr>
      <vt:lpstr>null</vt:lpstr>
      <vt:lpstr>null</vt:lpstr>
      <vt:lpstr>Objects</vt:lpstr>
      <vt:lpstr>Objects</vt:lpstr>
      <vt:lpstr>Objects</vt:lpstr>
      <vt:lpstr>Symbol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Function</vt:lpstr>
      <vt:lpstr>Function</vt:lpstr>
      <vt:lpstr>Function</vt:lpstr>
      <vt:lpstr>Function</vt:lpstr>
      <vt:lpstr>Function</vt:lpstr>
      <vt:lpstr>Function</vt:lpstr>
      <vt:lpstr>Function</vt:lpstr>
      <vt:lpstr>Function</vt:lpstr>
      <vt:lpstr>Classes</vt:lpstr>
      <vt:lpstr>Classes</vt:lpstr>
      <vt:lpstr>Classes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 World in JS</dc:title>
  <dc:creator>Olaf Minkowicz</dc:creator>
  <cp:lastModifiedBy>Olaf Minkowicz</cp:lastModifiedBy>
  <cp:revision>29</cp:revision>
  <dcterms:created xsi:type="dcterms:W3CDTF">2021-02-26T08:08:29Z</dcterms:created>
  <dcterms:modified xsi:type="dcterms:W3CDTF">2021-04-05T01:43:04Z</dcterms:modified>
</cp:coreProperties>
</file>